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58" r:id="rId2"/>
    <p:sldId id="261" r:id="rId3"/>
    <p:sldId id="259" r:id="rId4"/>
    <p:sldId id="260" r:id="rId5"/>
    <p:sldId id="264" r:id="rId6"/>
    <p:sldId id="265" r:id="rId7"/>
    <p:sldId id="266" r:id="rId8"/>
    <p:sldId id="268" r:id="rId9"/>
    <p:sldId id="269" r:id="rId10"/>
    <p:sldId id="263" r:id="rId11"/>
    <p:sldId id="275" r:id="rId12"/>
    <p:sldId id="276" r:id="rId13"/>
    <p:sldId id="277" r:id="rId14"/>
    <p:sldId id="278" r:id="rId15"/>
    <p:sldId id="267" r:id="rId16"/>
    <p:sldId id="280" r:id="rId17"/>
    <p:sldId id="281" r:id="rId18"/>
    <p:sldId id="282" r:id="rId19"/>
    <p:sldId id="283" r:id="rId20"/>
    <p:sldId id="285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4" r:id="rId29"/>
    <p:sldId id="293" r:id="rId30"/>
    <p:sldId id="295" r:id="rId31"/>
    <p:sldId id="296" r:id="rId32"/>
    <p:sldId id="29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C9B85-9326-41E9-8064-ADDC6F293F0E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B54E8-1892-49BB-AE41-D9E5A6903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8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66EA98-FF54-4C13-9CFD-29628B5F81C4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3FBABF-8074-4724-93B7-7DAAB5F7FAE1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51C6FB-3118-462E-BAF5-6556126C1D46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686217-C179-4A99-A61D-AF7D6320811C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21DAF0-16F4-4DCC-9AA2-94AB985D37B5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8E7C9A-3580-4925-B7DE-3F76D0107C8F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9D44F9-5572-487B-BCA3-84D61FE5F841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CD0922-9324-4CC8-AC44-ACFE03927170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22A0ED-0F64-4A1D-9195-59C926B6C70C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9ABB89-D6A6-4D6B-96CD-3642476EDF07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10EDDD-5BAC-4847-841B-17C6280BA60A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840188-E7F8-411B-9654-D189BB2E2984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A09B6E-1448-4576-A8E3-4E0F0C41757C}" type="slidenum">
              <a:rPr lang="ru-RU" sz="1200"/>
              <a:pPr algn="r"/>
              <a:t>12</a:t>
            </a:fld>
            <a:endParaRPr lang="ru-RU" sz="1200"/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9B058C-3C47-491D-B0F1-C010D0D7535D}" type="slidenum">
              <a:rPr lang="ru-RU" sz="1200"/>
              <a:pPr algn="r"/>
              <a:t>12</a:t>
            </a:fld>
            <a:endParaRPr lang="ru-RU" sz="120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	Разработка системы нормативов и выбор объектов нормрования определяются новым пониманием стандарта общего образования, в котором основной акцент переносится с содержания на результаты образования. Поэтому при разработке как Требований стандарта, так и документов, обеспечивающих его  реализацию, должны быть заданы рамки не только для изучаемого учебного материала, но и </a:t>
            </a:r>
            <a:r>
              <a:rPr lang="ru-RU" i="1" smtClean="0"/>
              <a:t>основные способы учебных действий</a:t>
            </a:r>
            <a:r>
              <a:rPr lang="ru-RU" smtClean="0"/>
              <a:t>, посредством которых дети осваивают данный учебный материал.</a:t>
            </a:r>
          </a:p>
          <a:p>
            <a:pPr eaLnBrk="1" hangingPunct="1"/>
            <a:r>
              <a:rPr lang="ru-RU" smtClean="0"/>
              <a:t>	Иными словами, наряду с традиционным вопросом «Чему учить?», по мнению разработчиков, важнейшим становится вопрос «Как учить?» или, точнее, «Как учить так, чтобы инициировать у детей собственные вопросы: “</a:t>
            </a:r>
            <a:r>
              <a:rPr lang="ru-RU" i="1" smtClean="0"/>
              <a:t>Чему мне нужно научиться?</a:t>
            </a:r>
            <a:r>
              <a:rPr lang="ru-RU" smtClean="0"/>
              <a:t>” и </a:t>
            </a:r>
            <a:r>
              <a:rPr lang="ru-RU" i="1" smtClean="0"/>
              <a:t>“Как мне этому научиться?”</a:t>
            </a:r>
            <a:r>
              <a:rPr lang="ru-RU" b="1" smtClean="0"/>
              <a:t>.</a:t>
            </a:r>
            <a:r>
              <a:rPr lang="ru-RU" smtClean="0"/>
              <a:t>  </a:t>
            </a:r>
            <a:r>
              <a:rPr lang="ru-RU" b="1" smtClean="0"/>
              <a:t>(Слайд 6)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70CBC5-356A-4223-BF4A-AEB0DDA349B8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70CBC5-356A-4223-BF4A-AEB0DDA349B8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2C97D7-C225-4102-BCCF-7581FD731DB3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62EB3-2B76-4D96-B56F-E99271720B82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2EA28D-1F84-48C2-9696-B22758F1AB5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12E3EA-C835-4B4B-90E5-D41EF675A604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F1D1D4-54FD-4A4D-9249-7016FF44B187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4F543C-0C61-4988-91C9-6368D2484493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74AFAD-E472-444F-85C0-662191588BAC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A2F3-77A6-4BFF-943D-589A6ADD6FCE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52A2F3-77A6-4BFF-943D-589A6ADD6FCE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ECC905-88CD-40F0-B491-36BC08645E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ages.myshared.ru/17/1067949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" y="0"/>
            <a:ext cx="9141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340768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Управление </a:t>
            </a:r>
          </a:p>
          <a:p>
            <a:pPr marL="45720" indent="0" algn="ctr">
              <a:buNone/>
            </a:pPr>
            <a:r>
              <a:rPr lang="ru-RU" sz="3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образовательным процессом на уроках</a:t>
            </a:r>
            <a:r>
              <a:rPr lang="ru-RU" sz="32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2" y="501317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Заместитель директора по УВР МБОУ «СОШ </a:t>
            </a:r>
            <a:r>
              <a:rPr lang="ru-RU" dirty="0" err="1"/>
              <a:t>с.п</a:t>
            </a:r>
            <a:r>
              <a:rPr lang="ru-RU" dirty="0"/>
              <a:t>. Подгорное» </a:t>
            </a:r>
            <a:r>
              <a:rPr lang="ru-RU" dirty="0" err="1"/>
              <a:t>Ахметханова</a:t>
            </a:r>
            <a:r>
              <a:rPr lang="ru-RU" dirty="0"/>
              <a:t> </a:t>
            </a:r>
            <a:r>
              <a:rPr lang="ru-RU" dirty="0" err="1"/>
              <a:t>Аминат</a:t>
            </a:r>
            <a:r>
              <a:rPr lang="ru-RU" dirty="0"/>
              <a:t> </a:t>
            </a:r>
            <a:r>
              <a:rPr lang="ru-RU" dirty="0" err="1"/>
              <a:t>Якубовна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Заместитель директора по УВР МБОУ «СОШ </a:t>
            </a:r>
            <a:r>
              <a:rPr lang="ru-RU" dirty="0" err="1"/>
              <a:t>с.п</a:t>
            </a:r>
            <a:r>
              <a:rPr lang="ru-RU" dirty="0"/>
              <a:t>. Мекен-Юрт»</a:t>
            </a:r>
            <a:br>
              <a:rPr lang="ru-RU" dirty="0"/>
            </a:br>
            <a:r>
              <a:rPr lang="ru-RU" dirty="0" err="1"/>
              <a:t>Шахбиева</a:t>
            </a:r>
            <a:r>
              <a:rPr lang="ru-RU" dirty="0"/>
              <a:t> </a:t>
            </a:r>
            <a:r>
              <a:rPr lang="ru-RU" dirty="0" err="1"/>
              <a:t>Гулаз</a:t>
            </a:r>
            <a:r>
              <a:rPr lang="ru-RU" dirty="0"/>
              <a:t> </a:t>
            </a:r>
            <a:r>
              <a:rPr lang="ru-RU" dirty="0" err="1"/>
              <a:t>Усмановна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4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ружок &amp;quot;Юный журналист&amp;quot; :: TEACHER'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4293096"/>
            <a:ext cx="2520280" cy="27350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9562" y="96977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Какие требования предъявляются к современному уроку: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 txBox="1">
            <a:spLocks/>
          </p:cNvSpPr>
          <p:nvPr/>
        </p:nvSpPr>
        <p:spPr>
          <a:xfrm>
            <a:off x="107132" y="1268760"/>
            <a:ext cx="7633220" cy="492442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600" dirty="0" smtClean="0"/>
              <a:t>хорошо организованный урок  в хорошо оборудованном кабинете должен иметь хорошее начало и хорошее окончание.</a:t>
            </a:r>
          </a:p>
          <a:p>
            <a:pPr>
              <a:lnSpc>
                <a:spcPct val="80000"/>
              </a:lnSpc>
            </a:pPr>
            <a:r>
              <a:rPr lang="ru-RU" sz="2600" dirty="0" smtClean="0"/>
              <a:t>учитель должен спланировать свою деятельность и деятельность учащихся, четко сформулировать тему, </a:t>
            </a:r>
            <a:r>
              <a:rPr lang="ru-RU" sz="2600" dirty="0" err="1" smtClean="0"/>
              <a:t>цель,задачи</a:t>
            </a:r>
            <a:r>
              <a:rPr lang="ru-RU" sz="2600" dirty="0" smtClean="0"/>
              <a:t> урока;</a:t>
            </a:r>
          </a:p>
          <a:p>
            <a:pPr>
              <a:lnSpc>
                <a:spcPct val="80000"/>
              </a:lnSpc>
            </a:pPr>
            <a:r>
              <a:rPr lang="ru-RU" sz="2600" dirty="0" smtClean="0"/>
              <a:t>урок должен быть проблемным и развивающим: учитель сам нацеливается на сотрудничество с учениками и умеет направлять учеников на сотрудничество с учителем и одноклассниками;</a:t>
            </a:r>
          </a:p>
          <a:p>
            <a:pPr>
              <a:lnSpc>
                <a:spcPct val="80000"/>
              </a:lnSpc>
            </a:pPr>
            <a:r>
              <a:rPr lang="ru-RU" sz="2600" dirty="0" smtClean="0"/>
              <a:t> учитель организует проблемные и поисковые ситуации, активизирует деятельность учащихся;</a:t>
            </a:r>
          </a:p>
          <a:p>
            <a:pPr>
              <a:lnSpc>
                <a:spcPct val="80000"/>
              </a:lnSpc>
            </a:pPr>
            <a:r>
              <a:rPr lang="ru-RU" sz="2600" dirty="0" smtClean="0"/>
              <a:t>вывод делают сами учащиеся;</a:t>
            </a:r>
          </a:p>
          <a:p>
            <a:pPr>
              <a:lnSpc>
                <a:spcPct val="80000"/>
              </a:lnSpc>
            </a:pP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11889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71563" y="1824038"/>
            <a:ext cx="5929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 </a:t>
            </a:r>
            <a:endParaRPr lang="ru-RU" sz="2800"/>
          </a:p>
        </p:txBody>
      </p:sp>
      <p:sp>
        <p:nvSpPr>
          <p:cNvPr id="16391" name="Rectangle 7"/>
          <p:cNvSpPr>
            <a:spLocks noGrp="1"/>
          </p:cNvSpPr>
          <p:nvPr>
            <p:ph type="body" idx="1"/>
          </p:nvPr>
        </p:nvSpPr>
        <p:spPr>
          <a:xfrm>
            <a:off x="410778" y="1202795"/>
            <a:ext cx="8218488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dirty="0" smtClean="0"/>
              <a:t>минимум репродукции и максимум творчества и сотворчества;</a:t>
            </a:r>
          </a:p>
          <a:p>
            <a:pPr>
              <a:lnSpc>
                <a:spcPct val="90000"/>
              </a:lnSpc>
            </a:pPr>
            <a:r>
              <a:rPr lang="ru-RU" sz="2600" dirty="0" err="1" smtClean="0"/>
              <a:t>времясбережение</a:t>
            </a:r>
            <a:r>
              <a:rPr lang="ru-RU" sz="2600" dirty="0" smtClean="0"/>
              <a:t> и </a:t>
            </a:r>
            <a:r>
              <a:rPr lang="ru-RU" sz="2600" dirty="0" err="1" smtClean="0"/>
              <a:t>здоровьесбережение</a:t>
            </a:r>
            <a:r>
              <a:rPr lang="ru-RU" sz="2600" dirty="0" smtClean="0"/>
              <a:t>;</a:t>
            </a:r>
          </a:p>
          <a:p>
            <a:pPr>
              <a:lnSpc>
                <a:spcPct val="90000"/>
              </a:lnSpc>
            </a:pPr>
            <a:r>
              <a:rPr lang="ru-RU" sz="2600" dirty="0" smtClean="0"/>
              <a:t>в центре внимания урока - дети;</a:t>
            </a:r>
          </a:p>
          <a:p>
            <a:pPr>
              <a:lnSpc>
                <a:spcPct val="90000"/>
              </a:lnSpc>
            </a:pPr>
            <a:r>
              <a:rPr lang="ru-RU" sz="2600" dirty="0" smtClean="0"/>
              <a:t>учет уровня и возможностей учащихся, в котором учтены  такие аспекты, как профиль класса, стремление учащихся, настроение детей;</a:t>
            </a:r>
          </a:p>
          <a:p>
            <a:pPr>
              <a:lnSpc>
                <a:spcPct val="90000"/>
              </a:lnSpc>
            </a:pPr>
            <a:r>
              <a:rPr lang="ru-RU" sz="2600" dirty="0" smtClean="0"/>
              <a:t> умение демонстрировать методическое искусство учителя;</a:t>
            </a:r>
          </a:p>
          <a:p>
            <a:pPr>
              <a:lnSpc>
                <a:spcPct val="90000"/>
              </a:lnSpc>
            </a:pPr>
            <a:r>
              <a:rPr lang="ru-RU" sz="2600" dirty="0" smtClean="0"/>
              <a:t>планирование обратной связи;</a:t>
            </a:r>
          </a:p>
          <a:p>
            <a:pPr>
              <a:lnSpc>
                <a:spcPct val="90000"/>
              </a:lnSpc>
            </a:pPr>
            <a:r>
              <a:rPr lang="ru-RU" sz="2600" dirty="0" smtClean="0"/>
              <a:t> урок должен быть добрым.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9562" y="96977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Какие требования предъявляются к современному уроку: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52045" t="49886" r="4552" b="32501"/>
          <a:stretch>
            <a:fillRect/>
          </a:stretch>
        </p:blipFill>
        <p:spPr bwMode="auto">
          <a:xfrm>
            <a:off x="7020257" y="4653136"/>
            <a:ext cx="212374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17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276475"/>
            <a:ext cx="8642350" cy="4581525"/>
          </a:xfrm>
          <a:solidFill>
            <a:schemeClr val="bg1"/>
          </a:solidFill>
          <a:effectLst>
            <a:outerShdw dist="107763" dir="13500000" algn="ctr" rotWithShape="0">
              <a:srgbClr val="FF0000">
                <a:alpha val="50000"/>
              </a:srgbClr>
            </a:outerShdw>
          </a:effec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Tx/>
              <a:buNone/>
              <a:defRPr/>
            </a:pPr>
            <a:r>
              <a:rPr lang="ru-RU" b="1" smtClean="0">
                <a:solidFill>
                  <a:srgbClr val="FFFFFF"/>
                </a:solidFill>
              </a:rPr>
              <a:t>     </a:t>
            </a:r>
            <a:r>
              <a:rPr lang="ru-RU" sz="2800" b="1" smtClean="0">
                <a:solidFill>
                  <a:srgbClr val="0000CC"/>
                </a:solidFill>
              </a:rPr>
              <a:t>Основная педагогическая задача:</a:t>
            </a:r>
          </a:p>
          <a:p>
            <a:pPr marL="609600" indent="-609600" algn="ctr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Tx/>
              <a:buNone/>
              <a:defRPr/>
            </a:pPr>
            <a:r>
              <a:rPr lang="ru-RU" sz="2800" b="1" i="1" smtClean="0">
                <a:solidFill>
                  <a:srgbClr val="FF0000"/>
                </a:solidFill>
              </a:rPr>
              <a:t>организация условий, инициирующих детское действие</a:t>
            </a:r>
          </a:p>
          <a:p>
            <a:pPr marL="609600" indent="-609600" algn="ctr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Tx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defRPr/>
            </a:pPr>
            <a:endParaRPr lang="ru-RU" sz="2800" b="1" smtClean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0825" y="0"/>
            <a:ext cx="8604250" cy="7572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Системно-деятельностный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подход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250825" y="3905250"/>
            <a:ext cx="2879725" cy="2952750"/>
          </a:xfrm>
          <a:prstGeom prst="ellipse">
            <a:avLst/>
          </a:prstGeom>
          <a:solidFill>
            <a:srgbClr val="FFFF00"/>
          </a:solidFill>
          <a:ln w="14351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chemeClr val="accent2"/>
                </a:solidFill>
                <a:latin typeface="Tahoma" pitchFamily="34" charset="0"/>
              </a:rPr>
              <a:t>Чему учить?</a:t>
            </a:r>
          </a:p>
          <a:p>
            <a:pPr algn="ctr">
              <a:defRPr/>
            </a:pPr>
            <a:endParaRPr lang="ru-RU" sz="2000" b="1" i="1">
              <a:solidFill>
                <a:schemeClr val="accent2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содержания</a:t>
            </a:r>
          </a:p>
          <a:p>
            <a:pPr algn="ctr">
              <a:defRPr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образования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 algn="ctr">
              <a:defRPr/>
            </a:pPr>
            <a:endParaRPr lang="ru-RU" sz="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8437" name="Oval 6"/>
          <p:cNvSpPr>
            <a:spLocks noChangeArrowheads="1"/>
          </p:cNvSpPr>
          <p:nvPr/>
        </p:nvSpPr>
        <p:spPr bwMode="auto">
          <a:xfrm>
            <a:off x="6011863" y="3832225"/>
            <a:ext cx="2879725" cy="3025775"/>
          </a:xfrm>
          <a:prstGeom prst="ellipse">
            <a:avLst/>
          </a:prstGeom>
          <a:solidFill>
            <a:srgbClr val="CC99FF"/>
          </a:solidFill>
          <a:ln w="14351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003300"/>
                </a:solidFill>
                <a:latin typeface="Tahoma" pitchFamily="34" charset="0"/>
              </a:rPr>
              <a:t>Как учить?</a:t>
            </a:r>
          </a:p>
          <a:p>
            <a:pPr algn="ctr"/>
            <a:endParaRPr lang="ru-RU" sz="1000" b="1" i="1">
              <a:solidFill>
                <a:srgbClr val="003300"/>
              </a:solidFill>
              <a:latin typeface="Tahoma" pitchFamily="34" charset="0"/>
            </a:endParaRPr>
          </a:p>
          <a:p>
            <a:pPr algn="ctr"/>
            <a:r>
              <a:rPr lang="ru-RU" b="1">
                <a:solidFill>
                  <a:srgbClr val="003300"/>
                </a:solidFill>
                <a:latin typeface="Tahoma" pitchFamily="34" charset="0"/>
              </a:rPr>
              <a:t>Обновление</a:t>
            </a:r>
          </a:p>
          <a:p>
            <a:pPr algn="ctr"/>
            <a:r>
              <a:rPr lang="ru-RU" b="1">
                <a:solidFill>
                  <a:srgbClr val="003300"/>
                </a:solidFill>
                <a:latin typeface="Tahoma" pitchFamily="34" charset="0"/>
              </a:rPr>
              <a:t>технологий </a:t>
            </a:r>
          </a:p>
          <a:p>
            <a:pPr algn="ctr"/>
            <a:r>
              <a:rPr lang="ru-RU" b="1">
                <a:solidFill>
                  <a:srgbClr val="003300"/>
                </a:solidFill>
                <a:latin typeface="Tahoma" pitchFamily="34" charset="0"/>
              </a:rPr>
              <a:t>образования</a:t>
            </a:r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>
            <a:off x="3132138" y="3429000"/>
            <a:ext cx="2879725" cy="3167063"/>
          </a:xfrm>
          <a:prstGeom prst="ellipse">
            <a:avLst/>
          </a:prstGeom>
          <a:solidFill>
            <a:srgbClr val="CCFFCC"/>
          </a:solidFill>
          <a:ln w="14351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solidFill>
                  <a:srgbClr val="CC0000"/>
                </a:solidFill>
                <a:latin typeface="Tahoma" pitchFamily="34" charset="0"/>
              </a:rPr>
              <a:t>Ради чего учить</a:t>
            </a:r>
            <a:r>
              <a:rPr lang="ru-RU" sz="2400" b="1" i="1">
                <a:solidFill>
                  <a:schemeClr val="bg1"/>
                </a:solidFill>
                <a:latin typeface="Tahoma" pitchFamily="34" charset="0"/>
              </a:rPr>
              <a:t>?</a:t>
            </a:r>
          </a:p>
          <a:p>
            <a:pPr algn="ctr">
              <a:defRPr/>
            </a:pPr>
            <a:endParaRPr lang="ru-RU" b="1" i="1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Ценности </a:t>
            </a:r>
          </a:p>
          <a:p>
            <a:pPr algn="ctr">
              <a:defRPr/>
            </a:pP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образования</a:t>
            </a:r>
          </a:p>
          <a:p>
            <a:pPr algn="ctr">
              <a:defRPr/>
            </a:pPr>
            <a:endParaRPr lang="ru-RU" sz="8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323850" y="981075"/>
            <a:ext cx="8820150" cy="9144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ru-RU" sz="2400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kumimoji="1"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развитие личности учащегося на основе освоения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универсальных способов деятельности.</a:t>
            </a:r>
            <a:r>
              <a:rPr kumimoji="1" lang="ru-RU" sz="24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824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0070C0"/>
                </a:solidFill>
                <a:latin typeface="Tahoma" pitchFamily="34" charset="0"/>
              </a:rPr>
              <a:t>Учебная деятельность</a:t>
            </a:r>
            <a:r>
              <a:rPr lang="ru-RU" sz="4000" b="1" smtClean="0">
                <a:solidFill>
                  <a:srgbClr val="0070C0"/>
                </a:solidFill>
                <a:latin typeface="Tahoma" pitchFamily="34" charset="0"/>
              </a:rPr>
              <a:t>-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latin typeface="Tahoma" pitchFamily="34" charset="0"/>
              </a:rPr>
              <a:t>  </a:t>
            </a:r>
            <a:r>
              <a:rPr lang="ru-RU" sz="4000" b="1" u="sng" smtClean="0">
                <a:solidFill>
                  <a:srgbClr val="FF0000"/>
                </a:solidFill>
                <a:latin typeface="Tahoma" pitchFamily="34" charset="0"/>
              </a:rPr>
              <a:t>самостоятельная</a:t>
            </a:r>
            <a:r>
              <a:rPr lang="ru-RU" sz="4000" b="1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4000" b="1" smtClean="0">
                <a:solidFill>
                  <a:srgbClr val="0070C0"/>
                </a:solidFill>
                <a:latin typeface="Tahoma" pitchFamily="34" charset="0"/>
              </a:rPr>
              <a:t>деятельность ученика по усвоению знаний, умений и навыков, в которой он </a:t>
            </a:r>
            <a:r>
              <a:rPr lang="ru-RU" sz="4000" b="1" u="sng" smtClean="0">
                <a:solidFill>
                  <a:srgbClr val="C00000"/>
                </a:solidFill>
                <a:latin typeface="Tahoma" pitchFamily="34" charset="0"/>
              </a:rPr>
              <a:t>изменяется</a:t>
            </a:r>
            <a:r>
              <a:rPr lang="ru-RU" sz="4000" b="1" smtClean="0">
                <a:solidFill>
                  <a:srgbClr val="0070C0"/>
                </a:solidFill>
                <a:latin typeface="Tahoma" pitchFamily="34" charset="0"/>
              </a:rPr>
              <a:t> и эти изменения </a:t>
            </a:r>
            <a:r>
              <a:rPr lang="ru-RU" sz="4000" b="1" u="sng" smtClean="0">
                <a:solidFill>
                  <a:srgbClr val="C00000"/>
                </a:solidFill>
                <a:latin typeface="Tahoma" pitchFamily="34" charset="0"/>
              </a:rPr>
              <a:t>осознает</a:t>
            </a:r>
          </a:p>
        </p:txBody>
      </p:sp>
      <p:pic>
        <p:nvPicPr>
          <p:cNvPr id="19460" name="Picture 4" descr="j0396742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7153275" y="4437063"/>
            <a:ext cx="1990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4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97400" y="446698"/>
            <a:ext cx="5904458" cy="93640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200" b="1" u="sng" dirty="0" smtClean="0">
                <a:solidFill>
                  <a:srgbClr val="0070C0"/>
                </a:solidFill>
                <a:latin typeface="Tahoma" pitchFamily="34" charset="0"/>
              </a:rPr>
              <a:t>Учебная задача</a:t>
            </a:r>
            <a:r>
              <a:rPr lang="ru-RU" sz="2200" b="1" dirty="0" smtClean="0">
                <a:solidFill>
                  <a:srgbClr val="0070C0"/>
                </a:solidFill>
                <a:latin typeface="Tahoma" pitchFamily="34" charset="0"/>
              </a:rPr>
              <a:t>- цель, которую перед собой ставит ученик</a:t>
            </a:r>
          </a:p>
        </p:txBody>
      </p:sp>
      <p:pic>
        <p:nvPicPr>
          <p:cNvPr id="20483" name="Picture 3" descr="j0396744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212756" y="1412776"/>
            <a:ext cx="265597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Oval 4"/>
          <p:cNvSpPr>
            <a:spLocks noChangeArrowheads="1"/>
          </p:cNvSpPr>
          <p:nvPr/>
        </p:nvSpPr>
        <p:spPr bwMode="auto">
          <a:xfrm rot="20732431">
            <a:off x="2909369" y="1759266"/>
            <a:ext cx="3960440" cy="827916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Чему? Зачем?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28373" y="5517232"/>
            <a:ext cx="6912768" cy="85265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u="sng" dirty="0" smtClean="0">
                <a:solidFill>
                  <a:srgbClr val="0070C0"/>
                </a:solidFill>
                <a:latin typeface="Tahoma" pitchFamily="34" charset="0"/>
              </a:rPr>
              <a:t>Учебное действие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</a:rPr>
              <a:t>- система существенных признаков понятия или алгоритм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 rot="501991">
            <a:off x="3167894" y="4202462"/>
            <a:ext cx="4163471" cy="8001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Как?</a:t>
            </a:r>
          </a:p>
        </p:txBody>
      </p:sp>
    </p:spTree>
    <p:extLst>
      <p:ext uri="{BB962C8B-B14F-4D97-AF65-F5344CB8AC3E}">
        <p14:creationId xmlns:p14="http://schemas.microsoft.com/office/powerpoint/2010/main" val="32691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439185" y="655320"/>
            <a:ext cx="6048672" cy="1143000"/>
          </a:xfrm>
          <a:prstGeom prst="rect">
            <a:avLst/>
          </a:prstGeom>
        </p:spPr>
        <p:txBody>
          <a:bodyPr vert="horz" anchor="ctr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u="sng" dirty="0" smtClean="0">
                <a:solidFill>
                  <a:srgbClr val="0070C0"/>
                </a:solidFill>
                <a:latin typeface="Tahoma" pitchFamily="34" charset="0"/>
              </a:rPr>
              <a:t>Самоконтроль</a:t>
            </a:r>
            <a:r>
              <a:rPr lang="ru-RU" sz="4000" b="1" dirty="0" smtClean="0">
                <a:solidFill>
                  <a:srgbClr val="0070C0"/>
                </a:solidFill>
                <a:latin typeface="Tahoma" pitchFamily="34" charset="0"/>
              </a:rPr>
              <a:t>- определение правильности выполненного действия</a:t>
            </a:r>
            <a:r>
              <a:rPr lang="ru-RU" sz="4000" b="1" dirty="0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ru-RU" sz="4000" b="1" dirty="0" smtClean="0">
                <a:solidFill>
                  <a:schemeClr val="accent2"/>
                </a:solidFill>
                <a:latin typeface="Tahoma" pitchFamily="34" charset="0"/>
              </a:rPr>
            </a:br>
            <a:endParaRPr lang="ru-RU" sz="4000" b="1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9" name="Picture 3" descr="j0396744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212756" y="1412776"/>
            <a:ext cx="265597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 rot="20362395">
            <a:off x="2809287" y="1915354"/>
            <a:ext cx="4368673" cy="10287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Правильно?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75856" y="5440349"/>
            <a:ext cx="5400600" cy="1143000"/>
          </a:xfrm>
          <a:prstGeom prst="rect">
            <a:avLst/>
          </a:prstGeom>
        </p:spPr>
        <p:txBody>
          <a:bodyPr vert="horz" anchor="ctr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u="sng" dirty="0" smtClean="0">
                <a:solidFill>
                  <a:srgbClr val="0070C0"/>
                </a:solidFill>
                <a:latin typeface="Tahoma" pitchFamily="34" charset="0"/>
              </a:rPr>
              <a:t>Самооценка</a:t>
            </a:r>
            <a:r>
              <a:rPr lang="ru-RU" sz="4000" b="1" dirty="0" smtClean="0">
                <a:solidFill>
                  <a:srgbClr val="0070C0"/>
                </a:solidFill>
                <a:latin typeface="Tahoma" pitchFamily="34" charset="0"/>
              </a:rPr>
              <a:t>- определение степени соответствия эталону или качества выполненного действия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 rot="552266">
            <a:off x="3090899" y="3850103"/>
            <a:ext cx="4745245" cy="1218572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Хорошо?</a:t>
            </a:r>
          </a:p>
          <a:p>
            <a:pPr algn="ctr" eaLnBrk="0" hangingPunct="0"/>
            <a:r>
              <a:rPr lang="ru-RU" sz="28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Можно лучше</a:t>
            </a:r>
            <a:r>
              <a:rPr lang="ru-RU" sz="36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43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16632"/>
            <a:ext cx="4320480" cy="8549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70C0"/>
                </a:solidFill>
              </a:rPr>
              <a:t>Цели урока: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340768"/>
            <a:ext cx="871378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Образовательная</a:t>
            </a:r>
            <a:r>
              <a:rPr lang="ru-RU" dirty="0" smtClean="0">
                <a:solidFill>
                  <a:srgbClr val="FF0000"/>
                </a:solidFill>
              </a:rPr>
              <a:t> - </a:t>
            </a:r>
            <a:r>
              <a:rPr lang="ru-RU" dirty="0" smtClean="0"/>
              <a:t>соотносится с темой и содержанием урока, его дидактической задачей;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Воспитательная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–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формирование личностных УУД, через содержание учебного материала;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Развивающая – </a:t>
            </a:r>
            <a:r>
              <a:rPr lang="ru-RU" dirty="0" smtClean="0"/>
              <a:t>развитие познавательных (интеллекта), коммуникативных, регулятивных (воли) УУД  </a:t>
            </a:r>
          </a:p>
        </p:txBody>
      </p:sp>
      <p:pic>
        <p:nvPicPr>
          <p:cNvPr id="17412" name="Picture 4" descr="http://uchitelu.my1.ru/uchite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06818"/>
            <a:ext cx="5544616" cy="232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936" y="1268760"/>
            <a:ext cx="8686800" cy="838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</a:rPr>
              <a:t>Организационные формы обучения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492896"/>
            <a:ext cx="8686800" cy="3096344"/>
          </a:xfrm>
        </p:spPr>
        <p:txBody>
          <a:bodyPr/>
          <a:lstStyle/>
          <a:p>
            <a:pPr eaLnBrk="1" hangingPunct="1"/>
            <a:r>
              <a:rPr lang="ru-RU" b="1" dirty="0" smtClean="0"/>
              <a:t>Фронтальная форма обучения</a:t>
            </a:r>
          </a:p>
          <a:p>
            <a:pPr eaLnBrk="1" hangingPunct="1"/>
            <a:r>
              <a:rPr lang="ru-RU" b="1" dirty="0" smtClean="0"/>
              <a:t>Групповая (парная) форма обучения; группы сменного состава</a:t>
            </a:r>
          </a:p>
          <a:p>
            <a:pPr eaLnBrk="1" hangingPunct="1"/>
            <a:r>
              <a:rPr lang="ru-RU" b="1" dirty="0" smtClean="0"/>
              <a:t>Индивидуальная форма обучения</a:t>
            </a:r>
          </a:p>
          <a:p>
            <a:pPr eaLnBrk="1" hangingPunct="1"/>
            <a:r>
              <a:rPr lang="ru-RU" b="1" dirty="0" smtClean="0"/>
              <a:t>Коллективная форма организации обучения</a:t>
            </a:r>
          </a:p>
        </p:txBody>
      </p:sp>
      <p:pic>
        <p:nvPicPr>
          <p:cNvPr id="14338" name="Picture 2" descr="C:\Users\Супен\AppData\Local\Temp\Rar$DIa0.902\1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42" y="30902"/>
            <a:ext cx="47625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1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071563" y="1824038"/>
            <a:ext cx="5929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 </a:t>
            </a:r>
            <a:endParaRPr lang="ru-RU" sz="2800"/>
          </a:p>
        </p:txBody>
      </p:sp>
      <p:sp>
        <p:nvSpPr>
          <p:cNvPr id="31750" name="Rectangle 6"/>
          <p:cNvSpPr>
            <a:spLocks noGrp="1"/>
          </p:cNvSpPr>
          <p:nvPr>
            <p:ph type="title"/>
          </p:nvPr>
        </p:nvSpPr>
        <p:spPr>
          <a:xfrm>
            <a:off x="326971" y="188640"/>
            <a:ext cx="8686800" cy="838200"/>
          </a:xfrm>
        </p:spPr>
        <p:txBody>
          <a:bodyPr/>
          <a:lstStyle/>
          <a:p>
            <a:pPr algn="ctr"/>
            <a:r>
              <a:rPr lang="ru-RU" sz="4800" b="1" dirty="0" smtClean="0"/>
              <a:t>Типы уроков:</a:t>
            </a:r>
          </a:p>
        </p:txBody>
      </p:sp>
      <p:sp>
        <p:nvSpPr>
          <p:cNvPr id="31751" name="Rectangle 7"/>
          <p:cNvSpPr>
            <a:spLocks noGrp="1"/>
          </p:cNvSpPr>
          <p:nvPr>
            <p:ph type="body" idx="1"/>
          </p:nvPr>
        </p:nvSpPr>
        <p:spPr>
          <a:xfrm>
            <a:off x="467544" y="1728192"/>
            <a:ext cx="857885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изучения нового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традиционный (комбинированный), лекция, экскурсия, исследовательская работа, учебный и трудовой практикум. Имеет целью изучение и первичное закрепление новых знаний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практикум, экскурсия, лабораторная работа, собеседование, консультация. Имеет целью выработку умений по применению знаний.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применения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практикум, лабораторная работа, семинар и т.д. Имеет целью выработку умений самостоятельно применять знания в комплексе, в новых условиях.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Урок обобщения и систематизации знаний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семинар, конференция, круглый стол и т.д. Имеет целью обобщение единичных знаний в систему.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контроля, оценки и коррекции знаний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работа, зачет, коллоквиум, смотр знаний и т.д. Имеет целью определить уровень овладения знаниями, умениями и навыками. 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71563" y="1824038"/>
            <a:ext cx="5929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 </a:t>
            </a:r>
            <a:endParaRPr lang="ru-RU" sz="2800"/>
          </a:p>
        </p:txBody>
      </p:sp>
      <p:sp>
        <p:nvSpPr>
          <p:cNvPr id="36870" name="Rectangle 6"/>
          <p:cNvSpPr>
            <a:spLocks noGrp="1"/>
          </p:cNvSpPr>
          <p:nvPr>
            <p:ph type="title"/>
          </p:nvPr>
        </p:nvSpPr>
        <p:spPr>
          <a:xfrm>
            <a:off x="319187" y="633413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b="1" dirty="0" smtClean="0"/>
              <a:t>Учебная ситуация строится с учетом:</a:t>
            </a:r>
          </a:p>
        </p:txBody>
      </p:sp>
      <p:sp>
        <p:nvSpPr>
          <p:cNvPr id="36871" name="Rectangle 7"/>
          <p:cNvSpPr>
            <a:spLocks noGrp="1"/>
          </p:cNvSpPr>
          <p:nvPr>
            <p:ph type="body" idx="1"/>
          </p:nvPr>
        </p:nvSpPr>
        <p:spPr>
          <a:xfrm>
            <a:off x="1259632" y="2083436"/>
            <a:ext cx="7467600" cy="2304256"/>
          </a:xfrm>
        </p:spPr>
        <p:txBody>
          <a:bodyPr/>
          <a:lstStyle/>
          <a:p>
            <a:r>
              <a:rPr lang="ru-RU" sz="3200" b="1" dirty="0" smtClean="0"/>
              <a:t>возраста ребенка;</a:t>
            </a:r>
          </a:p>
          <a:p>
            <a:r>
              <a:rPr lang="ru-RU" sz="3200" b="1" dirty="0" smtClean="0"/>
              <a:t> специфики учебного предмета;</a:t>
            </a:r>
          </a:p>
          <a:p>
            <a:r>
              <a:rPr lang="ru-RU" sz="3200" b="1" dirty="0" smtClean="0"/>
              <a:t> меры </a:t>
            </a:r>
            <a:r>
              <a:rPr lang="ru-RU" sz="3200" b="1" dirty="0" err="1" smtClean="0"/>
              <a:t>сформированности</a:t>
            </a:r>
            <a:r>
              <a:rPr lang="ru-RU" sz="3200" b="1" dirty="0" smtClean="0"/>
              <a:t> УУД учащихся </a:t>
            </a:r>
          </a:p>
        </p:txBody>
      </p:sp>
      <p:pic>
        <p:nvPicPr>
          <p:cNvPr id="16386" name="Picture 2" descr="C:\Users\Супен\AppData\Local\Temp\Rar$DIa0.133\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55" y="4365104"/>
            <a:ext cx="3888432" cy="19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5"/>
          <p:cNvSpPr>
            <a:spLocks noGrp="1"/>
          </p:cNvSpPr>
          <p:nvPr>
            <p:ph type="title"/>
          </p:nvPr>
        </p:nvSpPr>
        <p:spPr>
          <a:xfrm>
            <a:off x="611560" y="1011639"/>
            <a:ext cx="8208912" cy="15779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учитель управляет качеством процесса обучения в образовательной системе «учитель – ученик», и как администрация обеспечивает качество условий для этого процесса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851920" y="3251162"/>
            <a:ext cx="4919444" cy="2917825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Галеева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Наталья Львовна,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к.б.н., доцент,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профессор кафедры управления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образовательными системами МПГУ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galeeva-n@yandex.ru    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galeeva-n.ucoz.ru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5122" name="Picture 2" descr="https://pp.userapi.com/c637121/v637121137/5843a/rLdD7iMjNT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t="26866" r="36387"/>
          <a:stretch/>
        </p:blipFill>
        <p:spPr bwMode="auto">
          <a:xfrm>
            <a:off x="-15974" y="2562150"/>
            <a:ext cx="3783330" cy="42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1500188" y="214313"/>
            <a:ext cx="5786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Урок современного типа</a:t>
            </a:r>
            <a:r>
              <a:rPr lang="ru-RU" sz="24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1071563" y="1824038"/>
            <a:ext cx="5929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 </a:t>
            </a:r>
            <a:endParaRPr lang="ru-RU" sz="2800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00063" y="1196752"/>
            <a:ext cx="8001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>
                <a:latin typeface="Calibri" pitchFamily="34" charset="0"/>
                <a:cs typeface="Times New Roman" pitchFamily="18" charset="0"/>
              </a:rPr>
              <a:t>В широком значении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«универсальные учебные действия»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– саморазвитие и самосовершенствование путем сознательного и активного присвоения нового социального опыта. </a:t>
            </a:r>
          </a:p>
          <a:p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r>
              <a:rPr lang="ru-RU" sz="2400" dirty="0">
                <a:latin typeface="Calibri" pitchFamily="34" charset="0"/>
                <a:cs typeface="Times New Roman" pitchFamily="18" charset="0"/>
              </a:rPr>
              <a:t>В более узком (собственно психологическом значении)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«универсальные учебные действия»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– это совокупность действий учащегося, обеспечивающих его культурную идентичность, социальную компетентность, толерантность, способность к самостоятельному усвоению новых знаний и умений, включая организацию этого процесса.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339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642938" y="3109913"/>
            <a:ext cx="8358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cs typeface="Times New Roman" pitchFamily="18" charset="0"/>
              </a:rPr>
              <a:t>      </a:t>
            </a:r>
            <a:endParaRPr lang="ru-RU" sz="2000" b="1"/>
          </a:p>
        </p:txBody>
      </p:sp>
      <p:sp>
        <p:nvSpPr>
          <p:cNvPr id="38917" name="Rectangle 5"/>
          <p:cNvSpPr>
            <a:spLocks noGrp="1"/>
          </p:cNvSpPr>
          <p:nvPr>
            <p:ph type="title"/>
          </p:nvPr>
        </p:nvSpPr>
        <p:spPr>
          <a:xfrm>
            <a:off x="314325" y="62068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Система универсальных учебных действий (УУД)</a:t>
            </a:r>
          </a:p>
        </p:txBody>
      </p:sp>
      <p:sp>
        <p:nvSpPr>
          <p:cNvPr id="38918" name="Rectangle 6"/>
          <p:cNvSpPr>
            <a:spLocks noGrp="1"/>
          </p:cNvSpPr>
          <p:nvPr>
            <p:ph type="body" idx="1"/>
          </p:nvPr>
        </p:nvSpPr>
        <p:spPr>
          <a:xfrm>
            <a:off x="1835696" y="1817105"/>
            <a:ext cx="5472608" cy="2952328"/>
          </a:xfrm>
        </p:spPr>
        <p:txBody>
          <a:bodyPr/>
          <a:lstStyle/>
          <a:p>
            <a:r>
              <a:rPr lang="ru-RU" sz="4000" b="1" dirty="0" smtClean="0"/>
              <a:t>коммуникативные,</a:t>
            </a:r>
          </a:p>
          <a:p>
            <a:r>
              <a:rPr lang="ru-RU" sz="4000" b="1" dirty="0" smtClean="0"/>
              <a:t> регулятивные,</a:t>
            </a:r>
          </a:p>
          <a:p>
            <a:r>
              <a:rPr lang="ru-RU" sz="4000" b="1" dirty="0" smtClean="0"/>
              <a:t> личностные, </a:t>
            </a:r>
          </a:p>
          <a:p>
            <a:r>
              <a:rPr lang="ru-RU" sz="4000" b="1" dirty="0" smtClean="0"/>
              <a:t> познавательные </a:t>
            </a:r>
          </a:p>
        </p:txBody>
      </p:sp>
      <p:pic>
        <p:nvPicPr>
          <p:cNvPr id="7" name="Picture 2" descr="Кружок &amp;quot;Юный журналист&amp;quot; :: TEACHER'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3933056"/>
            <a:ext cx="2520280" cy="2735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8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642938" y="3109913"/>
            <a:ext cx="8358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cs typeface="Times New Roman" pitchFamily="18" charset="0"/>
              </a:rPr>
              <a:t>      </a:t>
            </a:r>
            <a:endParaRPr lang="ru-RU" sz="2000" b="1"/>
          </a:p>
        </p:txBody>
      </p:sp>
      <p:sp>
        <p:nvSpPr>
          <p:cNvPr id="44037" name="Rectangle 5"/>
          <p:cNvSpPr>
            <a:spLocks noGrp="1"/>
          </p:cNvSpPr>
          <p:nvPr>
            <p:ph type="title"/>
          </p:nvPr>
        </p:nvSpPr>
        <p:spPr>
          <a:xfrm>
            <a:off x="539750" y="333375"/>
            <a:ext cx="74676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smtClean="0">
                <a:solidFill>
                  <a:srgbClr val="C00000"/>
                </a:solidFill>
              </a:rPr>
              <a:t>Основные этапы урока:</a:t>
            </a:r>
          </a:p>
        </p:txBody>
      </p:sp>
      <p:sp>
        <p:nvSpPr>
          <p:cNvPr id="44038" name="Rectangle 6"/>
          <p:cNvSpPr>
            <a:spLocks noGrp="1"/>
          </p:cNvSpPr>
          <p:nvPr>
            <p:ph type="body" idx="1"/>
          </p:nvPr>
        </p:nvSpPr>
        <p:spPr>
          <a:xfrm>
            <a:off x="539750" y="1268413"/>
            <a:ext cx="8424863" cy="5400675"/>
          </a:xfrm>
        </p:spPr>
        <p:txBody>
          <a:bodyPr/>
          <a:lstStyle/>
          <a:p>
            <a:r>
              <a:rPr lang="ru-RU" sz="2800" smtClean="0"/>
              <a:t>определение цели и задач;</a:t>
            </a:r>
          </a:p>
          <a:p>
            <a:r>
              <a:rPr lang="ru-RU" sz="2800" smtClean="0"/>
              <a:t>отбор содержания учебного материала;</a:t>
            </a:r>
          </a:p>
          <a:p>
            <a:r>
              <a:rPr lang="ru-RU" sz="2800" smtClean="0"/>
              <a:t>подбор методов и приёмов обучения;</a:t>
            </a:r>
          </a:p>
          <a:p>
            <a:r>
              <a:rPr lang="ru-RU" sz="2800" smtClean="0"/>
              <a:t>определение форм организации деятельности учащихся;</a:t>
            </a:r>
          </a:p>
          <a:p>
            <a:r>
              <a:rPr lang="ru-RU" sz="2800" smtClean="0"/>
              <a:t>подбор материала для домашней работы учащихся;</a:t>
            </a:r>
          </a:p>
          <a:p>
            <a:r>
              <a:rPr lang="ru-RU" sz="2800" smtClean="0"/>
              <a:t>определение способов контроля;</a:t>
            </a:r>
          </a:p>
          <a:p>
            <a:r>
              <a:rPr lang="ru-RU" sz="2800" smtClean="0"/>
              <a:t>продумывание места, времени на уроке для оценки деятельности учащихся;</a:t>
            </a:r>
          </a:p>
          <a:p>
            <a:r>
              <a:rPr lang="ru-RU" sz="2800" smtClean="0"/>
              <a:t>подбор вопросов для подведения итога урока.</a:t>
            </a:r>
          </a:p>
        </p:txBody>
      </p:sp>
    </p:spTree>
    <p:extLst>
      <p:ext uri="{BB962C8B-B14F-4D97-AF65-F5344CB8AC3E}">
        <p14:creationId xmlns:p14="http://schemas.microsoft.com/office/powerpoint/2010/main" val="18106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500063" y="330200"/>
            <a:ext cx="7786687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Times New Roman" pitchFamily="18" charset="0"/>
              </a:rPr>
              <a:t>1.Организационный момент.</a:t>
            </a:r>
            <a:endParaRPr lang="ru-RU" sz="2400">
              <a:solidFill>
                <a:srgbClr val="C00000"/>
              </a:solidFill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Цель: </a:t>
            </a: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включение учащихся в деятельность на личностно- значимом уровне. </a:t>
            </a:r>
            <a:r>
              <a:rPr lang="ru-RU" i="1">
                <a:solidFill>
                  <a:srgbClr val="000000"/>
                </a:solidFill>
                <a:cs typeface="Times New Roman" pitchFamily="18" charset="0"/>
              </a:rPr>
              <a:t>«Хочу, потому что могу».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</a:t>
            </a:r>
            <a:r>
              <a:rPr lang="ru-RU">
                <a:solidFill>
                  <a:srgbClr val="2A6D7D"/>
                </a:solidFill>
                <a:cs typeface="Times New Roman" pitchFamily="18" charset="0"/>
              </a:rPr>
              <a:t>1-2 минуты;</a:t>
            </a: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У учащихся должна возникнуть положительная эмоциональная направленность.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включение детей в деятельность;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выделение содержательной области.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 i="1">
                <a:solidFill>
                  <a:srgbClr val="2A6D7D"/>
                </a:solidFill>
                <a:cs typeface="Times New Roman" pitchFamily="18" charset="0"/>
              </a:rPr>
              <a:t>Приёмы работы:</a:t>
            </a: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учитель в начале урока высказывает добрые пожелания детям; предлагает пожелать друг другу удачи (хлопки в ладони друг друга с соседом по парте);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учитель предлагает детям подумать, что пригодится для успешной работы на уроке; дети высказываются;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девиз, эпиграф («С малой удачи начинается большой успех»);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самопроверка домашнего задания по образцу.</a:t>
            </a:r>
          </a:p>
          <a:p>
            <a:pPr eaLnBrk="0" hangingPunct="0"/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Настроить детей на работу, проговаривая с ними план урока («потренируемся в решении примеров», «познакомимся с новым вычислительным приёмом», «напишем самостоятельную работу», «повторим решение составных задач» и т. п.)</a:t>
            </a:r>
            <a:r>
              <a:rPr lang="ru-RU" sz="1200" i="1"/>
              <a:t> </a:t>
            </a:r>
            <a:endParaRPr lang="ru-RU" sz="3200" i="1"/>
          </a:p>
        </p:txBody>
      </p:sp>
      <p:pic>
        <p:nvPicPr>
          <p:cNvPr id="5" name="Picture 4" descr="школьны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64" y="4437112"/>
            <a:ext cx="2016224" cy="22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428625" y="201613"/>
            <a:ext cx="7929563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Times New Roman" pitchFamily="18" charset="0"/>
              </a:rPr>
              <a:t>II. Актуализация знаний.</a:t>
            </a:r>
          </a:p>
          <a:p>
            <a:pPr algn="ctr"/>
            <a:endParaRPr lang="ru-RU" sz="1400">
              <a:solidFill>
                <a:srgbClr val="C00000"/>
              </a:solidFill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Цель: </a:t>
            </a: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повторение изученного материала, необходимого для «открытия нового знания», и выявление затруднений в индивидуальной деятельности каждого учащегося.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1. 4-5 минут;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2. Возникновение проблемной ситуации.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актуализация ЗУН и мыслительных операций (внимания, памяти, речи);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создание проблемной ситуации;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выявление и фиксирование в громкой речи: где и почему возникло затруднение; темы и цели урока. </a:t>
            </a:r>
          </a:p>
          <a:p>
            <a:pPr eaLnBrk="0" hangingPunct="0"/>
            <a:endParaRPr lang="ru-RU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cs typeface="Times New Roman" pitchFamily="18" charset="0"/>
              </a:rPr>
              <a:t>Вначале актуализируются знания, необходимые для работы над новым материалом. Одновременно идёт работа над развитием внимания, памяти, речи, мыслительных операций.</a:t>
            </a:r>
            <a:endParaRPr lang="ru-RU" i="1">
              <a:cs typeface="Times New Roman" pitchFamily="18" charset="0"/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cs typeface="Times New Roman" pitchFamily="18" charset="0"/>
              </a:rPr>
              <a:t>Затем создаётся проблемная ситуация, чётко проговаривается цель урока.</a:t>
            </a:r>
            <a:endParaRPr lang="ru-RU" i="1"/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979987"/>
            <a:ext cx="2087563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42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4957182" y="1585692"/>
            <a:ext cx="41044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Цель: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обсуждение затруднений («Почему возникли затруднения?», «Чего мы ещё не знаем?»); 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проговаривание цели урока в виде вопроса, на который предстоит ответить,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или в виде темы урока.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• 4-5 мин;</a:t>
            </a:r>
          </a:p>
          <a:p>
            <a:pPr eaLnBrk="0" hangingPunct="0"/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Методы постановки учебной задачи: побуждающий от проблемной ситуации диалог, подводящий к теме диалог.</a:t>
            </a:r>
            <a:endParaRPr lang="ru-RU" sz="2800" i="1" dirty="0"/>
          </a:p>
        </p:txBody>
      </p:sp>
      <p:pic>
        <p:nvPicPr>
          <p:cNvPr id="7170" name="Picture 2" descr="C:\Users\Супен\Desktop\рабочий стол\рабочий стол 2\Фото\Адамовна\P60505-135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8" y="788740"/>
            <a:ext cx="4824536" cy="556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57182" y="692696"/>
            <a:ext cx="39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III. Постановка учебной задачи.</a:t>
            </a:r>
            <a:endParaRPr lang="ru-RU" sz="24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"/>
          <p:cNvSpPr>
            <a:spLocks noChangeArrowheads="1"/>
          </p:cNvSpPr>
          <p:nvPr/>
        </p:nvSpPr>
        <p:spPr bwMode="auto">
          <a:xfrm>
            <a:off x="642938" y="-339356"/>
            <a:ext cx="8286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                         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                                IV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. «Открытие нового знания»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                       (</a:t>
            </a: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построение проекта выхода из затруднения).</a:t>
            </a:r>
            <a:r>
              <a:rPr lang="ru-RU" dirty="0">
                <a:cs typeface="Times New Roman" pitchFamily="18" charset="0"/>
              </a:rPr>
              <a:t> </a:t>
            </a:r>
          </a:p>
          <a:p>
            <a:r>
              <a:rPr lang="ru-RU" dirty="0" smtClean="0">
                <a:cs typeface="Times New Roman" pitchFamily="18" charset="0"/>
              </a:rPr>
              <a:t>                                                     </a:t>
            </a:r>
          </a:p>
          <a:p>
            <a:r>
              <a:rPr lang="ru-RU" dirty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                                                   Этап </a:t>
            </a:r>
            <a:r>
              <a:rPr lang="ru-RU" dirty="0">
                <a:cs typeface="Times New Roman" pitchFamily="18" charset="0"/>
              </a:rPr>
              <a:t>изучения новых знаний и способов действий</a:t>
            </a:r>
          </a:p>
          <a:p>
            <a:pPr eaLnBrk="0" hangingPunct="0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endParaRPr lang="ru-RU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Цель</a:t>
            </a: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решение УЗ (устных задач) и обсуждение проекта её решения.</a:t>
            </a:r>
            <a:r>
              <a:rPr lang="ru-RU" dirty="0"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• 7-8 мин;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• Способы: диалог, групповая или парная работа: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• Методы: побуждающий к гипотезам диалог, подводящий к открытию знания диалог, подводящий без проблемы диалог.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• организация самостоятельной исследовательской деятельности;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• выведение алгоритма.</a:t>
            </a:r>
          </a:p>
          <a:p>
            <a:pPr eaLnBrk="0" hangingPunct="0"/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Новое знание дети получают в результате самостоятельного исследования, проводимого под руководством учителя. Новые правила они пытаются выразить своими словами.</a:t>
            </a:r>
            <a:endParaRPr lang="ru-RU" i="1" dirty="0">
              <a:cs typeface="Times New Roman" pitchFamily="18" charset="0"/>
            </a:endParaRPr>
          </a:p>
          <a:p>
            <a:pPr eaLnBrk="0" hangingPunct="0"/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В завершении подводится итог обсуждения и даётся общепринятая формулировка новых алгоритмов действий. </a:t>
            </a:r>
          </a:p>
          <a:p>
            <a:pPr eaLnBrk="0" hangingPunct="0"/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Для лучшего их запоминания, там, где это возможно, </a:t>
            </a:r>
          </a:p>
          <a:p>
            <a:pPr eaLnBrk="0" hangingPunct="0"/>
            <a:r>
              <a:rPr lang="ru-RU" i="1" dirty="0">
                <a:solidFill>
                  <a:srgbClr val="000000"/>
                </a:solidFill>
                <a:cs typeface="Times New Roman" pitchFamily="18" charset="0"/>
              </a:rPr>
              <a:t>используется приём перевода правил на язык образов</a:t>
            </a:r>
            <a:r>
              <a:rPr lang="ru-RU" i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2800" i="1" dirty="0"/>
          </a:p>
        </p:txBody>
      </p:sp>
      <p:pic>
        <p:nvPicPr>
          <p:cNvPr id="8194" name="Picture 2" descr="http://gdz-na5.ru/wp-content/uploads/2015/10/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4869161"/>
            <a:ext cx="2390775" cy="187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учительница у дос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563888" cy="196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упен\Desktop\рабочий стол\рабочий стол 2\Фото\IMAG18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25336"/>
          <a:stretch/>
        </p:blipFill>
        <p:spPr bwMode="auto">
          <a:xfrm>
            <a:off x="1547664" y="4072487"/>
            <a:ext cx="6732240" cy="27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72048" y="260648"/>
            <a:ext cx="86439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V. Первичное закрепление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ru-RU" sz="1400" dirty="0"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cs typeface="Times New Roman" pitchFamily="18" charset="0"/>
              </a:rPr>
              <a:t>Этап закрепления  знаний и способов действий</a:t>
            </a:r>
          </a:p>
          <a:p>
            <a:pPr eaLnBrk="0" hangingPunct="0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проговаривание нового знания, запись в виде опорного сигнала.</a:t>
            </a:r>
            <a:endParaRPr lang="ru-RU" sz="2000" dirty="0"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• 4-5 минут;</a:t>
            </a:r>
            <a:endParaRPr lang="ru-RU" sz="2000" dirty="0"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• Способы: фронтальная работа, работа в парах;</a:t>
            </a:r>
            <a:endParaRPr lang="ru-RU" sz="2000" dirty="0"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• Средства: комментирование, обозначение знаковыми символами, выполнение продуктивных заданий.</a:t>
            </a:r>
            <a:endParaRPr lang="ru-RU" sz="2000" dirty="0"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• выполнение заданий с проговариванием в громкой речи</a:t>
            </a:r>
          </a:p>
          <a:p>
            <a:pPr eaLnBrk="0" hangingPunct="0"/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000" i="1" dirty="0">
                <a:solidFill>
                  <a:srgbClr val="000000"/>
                </a:solidFill>
                <a:cs typeface="Times New Roman" pitchFamily="18" charset="0"/>
              </a:rPr>
              <a:t>В    процессе    первичного    закрепления примеры    решаются    с  </a:t>
            </a:r>
            <a:r>
              <a:rPr lang="ru-RU" sz="2000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комментированием: дети проговаривают новые правила в громкой речи.</a:t>
            </a:r>
            <a:r>
              <a:rPr lang="ru-RU" sz="1400" i="1" dirty="0"/>
              <a:t> 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881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285750" y="357188"/>
            <a:ext cx="828675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Times New Roman" pitchFamily="18" charset="0"/>
              </a:rPr>
              <a:t>VI. Самостоятельная работа с самопроверкой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cs typeface="Times New Roman" pitchFamily="18" charset="0"/>
              </a:rPr>
              <a:t>по эталону.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cs typeface="Times New Roman" pitchFamily="18" charset="0"/>
              </a:rPr>
              <a:t>Самоанализ и самоконтроль</a:t>
            </a:r>
            <a:r>
              <a:rPr lang="ru-RU" sz="280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240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sz="2000">
                <a:cs typeface="Times New Roman" pitchFamily="18" charset="0"/>
              </a:rPr>
              <a:t>Этап  применения  знаний и способов действий</a:t>
            </a:r>
          </a:p>
          <a:p>
            <a:pPr algn="ctr" eaLnBrk="0" hangingPunct="0"/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Цель: </a:t>
            </a: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каждый для себя должен сделать вывод о том, что он уже умеет.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4-5 минут;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Небольшой объем самостоятельной работы (не более 2-3 типовых заданий);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Выполняется письменно;</a:t>
            </a:r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• Методы: самоконтроль, самооценка.</a:t>
            </a:r>
          </a:p>
          <a:p>
            <a:pPr eaLnBrk="0" hangingPunct="0"/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cs typeface="Times New Roman" pitchFamily="18" charset="0"/>
              </a:rPr>
              <a:t>При проведении самостоятельной работы в классе каждый ребёнок проговаривает новые правила про себя.</a:t>
            </a:r>
            <a:endParaRPr lang="ru-RU" i="1">
              <a:cs typeface="Times New Roman" pitchFamily="18" charset="0"/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cs typeface="Times New Roman" pitchFamily="18" charset="0"/>
              </a:rPr>
              <a:t>При проверке работы каждый должен себя проверить - всё ли он понял, запомнил ли новые правила. Здесь необходимо создать для каждого ребёнка ситуацию успеха.</a:t>
            </a:r>
            <a:endParaRPr lang="ru-RU" sz="2800" i="1"/>
          </a:p>
        </p:txBody>
      </p:sp>
      <p:pic>
        <p:nvPicPr>
          <p:cNvPr id="13314" name="Picture 2" descr="школь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57" y="4878268"/>
            <a:ext cx="5112568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7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496788" y="404664"/>
            <a:ext cx="8072437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VIII.Рефлексия</a:t>
            </a:r>
            <a:r>
              <a:rPr lang="ru-RU" sz="24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деятельности (итог урока).</a:t>
            </a:r>
          </a:p>
          <a:p>
            <a:pPr algn="ctr"/>
            <a:endParaRPr lang="ru-RU" sz="1400" dirty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Цель: </a:t>
            </a:r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осознание учащимися своей УД (учебной деятельности), самооценка результатов деятельности своей и всего класса.</a:t>
            </a:r>
            <a:endParaRPr lang="ru-RU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2-3 минуты;</a:t>
            </a:r>
            <a:endParaRPr lang="ru-RU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Вопросы:</a:t>
            </a:r>
            <a:endParaRPr lang="ru-RU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Какую задачу ставили?</a:t>
            </a:r>
            <a:endParaRPr lang="ru-RU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Удалось решить поставленную задачу?</a:t>
            </a:r>
            <a:r>
              <a:rPr lang="ru-RU" dirty="0">
                <a:ea typeface="Times New Roman" pitchFamily="18" charset="0"/>
                <a:cs typeface="Arial" charset="0"/>
              </a:rPr>
              <a:t> 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Каким способом?</a:t>
            </a:r>
            <a:endParaRPr lang="ru-RU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Какие получили результаты?</a:t>
            </a:r>
            <a:endParaRPr lang="ru-RU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Что нужно сделать ещё?</a:t>
            </a:r>
            <a:endParaRPr lang="ru-RU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• Где можно применить новые знания? </a:t>
            </a:r>
          </a:p>
        </p:txBody>
      </p:sp>
      <p:pic>
        <p:nvPicPr>
          <p:cNvPr id="5" name="Picture 2" descr="https://ds03.infourok.ru/uploads/ex/08df/0002db86-f92cfaf2/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7" r="69250"/>
          <a:stretch/>
        </p:blipFill>
        <p:spPr bwMode="auto">
          <a:xfrm>
            <a:off x="395536" y="3862026"/>
            <a:ext cx="3336394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7062" y="4509120"/>
            <a:ext cx="457328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    процессе    первичного    закрепления примеры    решаются    с</a:t>
            </a:r>
            <a:endParaRPr lang="ru-RU" sz="1600" i="1" dirty="0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lvl="0" eaLnBrk="0" hangingPunct="0"/>
            <a:r>
              <a:rPr lang="ru-RU" sz="1600" i="1" dirty="0">
                <a:solidFill>
                  <a:srgbClr val="000000"/>
                </a:solidFill>
                <a:ea typeface="Calibri" pitchFamily="34" charset="0"/>
                <a:cs typeface="Arial" charset="0"/>
              </a:rPr>
              <a:t>комментированием: дети проговаривают новые правила в громкой речи</a:t>
            </a:r>
            <a:r>
              <a:rPr lang="ru-RU" sz="1100" i="1" dirty="0">
                <a:solidFill>
                  <a:prstClr val="black"/>
                </a:solidFill>
                <a:cs typeface="Arial" charset="0"/>
              </a:rPr>
              <a:t> .</a:t>
            </a:r>
            <a:endParaRPr lang="ru-RU" sz="2800" i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8df/0002db86-f92cfaf2/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7" r="69250"/>
          <a:stretch/>
        </p:blipFill>
        <p:spPr bwMode="auto">
          <a:xfrm>
            <a:off x="179512" y="4018014"/>
            <a:ext cx="3336394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s03.infourok.ru/uploads/ex/08df/0002db86-f92cfaf2/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0" t="399" r="1154" b="75101"/>
          <a:stretch/>
        </p:blipFill>
        <p:spPr bwMode="auto">
          <a:xfrm>
            <a:off x="7695028" y="-5680"/>
            <a:ext cx="1448972" cy="16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48662" y="-568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Урок: каким он должен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стать сегодня?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39575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  Каждый урок должен быть для наставника задачей,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которую он должен выполнять, обдумывая это заранее: на каждом уроке он должен чего-нибудь достигнуть, сделать шаг дальше и заставить весь класс сделать этот шаг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45931" y="3861048"/>
            <a:ext cx="250473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 dirty="0" smtClean="0"/>
              <a:t>К. Д. Ушинский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47864" y="4869160"/>
            <a:ext cx="5796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Важнейшая задача современной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системы образования – «научить учиться»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75" y="214313"/>
          <a:ext cx="8143932" cy="5941728"/>
        </p:xfrm>
        <a:graphic>
          <a:graphicData uri="http://schemas.openxmlformats.org/drawingml/2006/table">
            <a:tbl>
              <a:tblPr/>
              <a:tblGrid>
                <a:gridCol w="1785950"/>
                <a:gridCol w="3214710"/>
                <a:gridCol w="3143272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Требования к уроку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Традиционный урок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Урок современного типа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Объявление темы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сообщает учащимся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Формулируют сами учащиеся 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Сообщение целей и задач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формулирует и сообщает учащимся, чему должны научиться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Формулируют сами учащиеся, определив границы знания и незнания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Планирование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сообщает учащимся, какую работу они должны выполнить, чтобы достичь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Планирование учащимися способов достижения намеченной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Практическая деятельность 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осуществляют учебные действия по намеченному плану (применяется групповой, индивидуальный методы)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Осуществление контроля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Учитель осуществляет контроль за выполнением учащимися практической работы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осуществляют контроль (применяются формы самоконтроля, взаимоконтроля)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Осуществление коррекции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формулируют затруднения и осуществляют коррекцию самостоятельно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Оценивание 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Учитель осуществляет оценивание учащихся за работу на уроке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дают оценку деятельности по её результатам (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самооценивание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, оценивание результатов деятельности товарищей)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Итог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Учитель выясняет у учащихся, что они запомнили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Проводится рефлексия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Домашнее задание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Учитель объявляет и комментирует (чаще – задание одно для всех)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5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785813" y="620713"/>
            <a:ext cx="750093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8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Учитель,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i="1">
                <a:latin typeface="Calibri" pitchFamily="34" charset="0"/>
                <a:cs typeface="Times New Roman" pitchFamily="18" charset="0"/>
              </a:rPr>
              <a:t>его отношение к учебному процессу, его творчество и профессионализм, его желание раскрыть способности каждого ребенка – вот это всё и есть главный ресурс, без которого невозможно воплощение новых стандартов школьного образования. </a:t>
            </a:r>
            <a:endParaRPr lang="ru-RU" sz="2400" b="1" i="1"/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3000375"/>
            <a:ext cx="34956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64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570038" y="1176338"/>
            <a:ext cx="6003925" cy="4505325"/>
            <a:chOff x="1714480" y="1428736"/>
            <a:chExt cx="6003188" cy="4505306"/>
          </a:xfrm>
        </p:grpSpPr>
        <p:pic>
          <p:nvPicPr>
            <p:cNvPr id="7" name="Picture 5" descr="D:\Все мамины документы\12. Картинки, гифчики\к презентациям о школе\Рисунок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1428736"/>
              <a:ext cx="6003188" cy="4505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4"/>
            <p:cNvSpPr txBox="1"/>
            <p:nvPr/>
          </p:nvSpPr>
          <p:spPr>
            <a:xfrm>
              <a:off x="2500197" y="2428857"/>
              <a:ext cx="4500010" cy="23082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Благодарю за внимание!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9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55576" y="1412776"/>
            <a:ext cx="813752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. </a:t>
            </a:r>
            <a:r>
              <a:rPr lang="ru-RU" sz="3200" b="1" dirty="0"/>
              <a:t>«Нужно, чтобы дети, по возможности, учились самостоятельно, а учитель руководил этим самостоятельным процессом и давал для него материал» - слова К.Д. Ушинского </a:t>
            </a:r>
          </a:p>
        </p:txBody>
      </p:sp>
      <p:pic>
        <p:nvPicPr>
          <p:cNvPr id="8" name="Picture 2" descr="Кружок &amp;quot;Юный журналист&amp;quot; :: TEACHER'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4122977"/>
            <a:ext cx="3509946" cy="2735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11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50842"/>
            <a:ext cx="8424936" cy="4247317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Понятия,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определяющие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u="sng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уровни </a:t>
            </a:r>
            <a:r>
              <a:rPr lang="ru-RU" sz="5400" b="1" u="sng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организации </a:t>
            </a:r>
            <a:endParaRPr lang="ru-RU" sz="5400" b="1" u="sng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33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charset="0"/>
              <a:ea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индивидуализации </a:t>
            </a:r>
            <a:endParaRPr lang="ru-RU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charset="0"/>
              <a:ea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в процессе обучения</a:t>
            </a:r>
            <a:endParaRPr lang="ru-RU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 (9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7"/>
            <a:ext cx="4579667" cy="437547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3" name="Изображение 2" descr="gruz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24" y="3620673"/>
            <a:ext cx="5080076" cy="323732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Прямоугольник 4"/>
          <p:cNvSpPr/>
          <p:nvPr/>
        </p:nvSpPr>
        <p:spPr>
          <a:xfrm rot="1066849">
            <a:off x="3470317" y="720781"/>
            <a:ext cx="545143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Индивидуализация</a:t>
            </a:r>
          </a:p>
          <a:p>
            <a:pPr algn="ctr"/>
            <a:r>
              <a:rPr lang="ru-RU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в образовательном </a:t>
            </a:r>
          </a:p>
          <a:p>
            <a:pPr algn="ctr"/>
            <a:r>
              <a:rPr lang="ru-RU" sz="4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процессе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97" y="4605302"/>
            <a:ext cx="419825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Что надо знать учителю про ученика…</a:t>
            </a:r>
            <a:endParaRPr lang="ru-RU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8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8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2452" y="620688"/>
            <a:ext cx="813690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С каким социальным опытом пришел ребенок?</a:t>
            </a:r>
          </a:p>
          <a:p>
            <a:pPr marL="457200" indent="-457200">
              <a:buAutoNum type="arabicPeriod"/>
              <a:defRPr/>
            </a:pP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Как заинтересовать конкретного ребенка?</a:t>
            </a:r>
          </a:p>
          <a:p>
            <a:pPr marL="457200" indent="-457200">
              <a:buAutoNum type="arabicPeriod"/>
              <a:defRPr/>
            </a:pP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На </a:t>
            </a:r>
            <a:r>
              <a:rPr lang="ru-RU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какие особенности мышления </a:t>
            </a: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ученика опираться учителю при  выборе </a:t>
            </a:r>
            <a:r>
              <a:rPr lang="ru-RU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форм учебных </a:t>
            </a: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заданий на </a:t>
            </a:r>
            <a:r>
              <a:rPr lang="ru-RU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разных этапах </a:t>
            </a: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Arial"/>
                <a:cs typeface="Arial" charset="0"/>
              </a:rPr>
              <a:t>познавательной деятельности?</a:t>
            </a:r>
          </a:p>
          <a:p>
            <a:pPr marL="457200" indent="-457200">
              <a:buAutoNum type="arabicPeriod"/>
              <a:defRPr/>
            </a:pP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Что </a:t>
            </a:r>
            <a:r>
              <a:rPr lang="ru-RU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необходимо учитывать для эффективного общения в процессе </a:t>
            </a: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обучения?</a:t>
            </a:r>
          </a:p>
          <a:p>
            <a:pPr marL="457200" indent="-457200">
              <a:buAutoNum type="arabicPeriod"/>
              <a:defRPr/>
            </a:pP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Что </a:t>
            </a:r>
            <a:r>
              <a:rPr lang="ru-RU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и как необходимо учитывать в процессе обучения, </a:t>
            </a: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если          </a:t>
            </a:r>
          </a:p>
          <a:p>
            <a:pPr>
              <a:defRPr/>
            </a:pPr>
            <a:r>
              <a:rPr lang="ru-RU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      ребенок </a:t>
            </a:r>
            <a:r>
              <a:rPr lang="ru-RU" sz="2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ОВЗ?</a:t>
            </a:r>
            <a:endParaRPr lang="ru-RU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Arial"/>
              <a:cs typeface="Arial" charset="0"/>
            </a:endParaRPr>
          </a:p>
        </p:txBody>
      </p:sp>
      <p:pic>
        <p:nvPicPr>
          <p:cNvPr id="8" name="Изображение 2" descr="1259138406_17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5760640" cy="275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4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61938" y="147638"/>
            <a:ext cx="8382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Главными ресурсами качества образовательного процесса в системе «учитель-ученик» становятся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умения учителя «увидеть»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 как субъекта учения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indent="450850" algn="just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конструктивно осознать его проблемы, </a:t>
            </a:r>
          </a:p>
          <a:p>
            <a:pPr indent="450850" algn="just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научиться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управлять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процессами в образовательной среде,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поддерживая каждый успех ребенка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одновременно 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целенаправленно 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создавая для него 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развивающее 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пространство.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ea typeface="Arial" charset="0"/>
              <a:cs typeface="Arial" charset="0"/>
            </a:endParaRPr>
          </a:p>
        </p:txBody>
      </p:sp>
      <p:pic>
        <p:nvPicPr>
          <p:cNvPr id="247810" name="Picture 2" descr="D:\Новая папка\team-succe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4219575"/>
            <a:ext cx="49974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5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Без заголовк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2" y="712019"/>
            <a:ext cx="8129011" cy="619655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96451" y="65688"/>
            <a:ext cx="8262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tabLst>
                <a:tab pos="2606675" algn="l"/>
              </a:tabLst>
            </a:pPr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Портфель внутренних ресурсов ученика</a:t>
            </a:r>
            <a:endParaRPr lang="ru-RU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9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1849</Words>
  <Application>Microsoft Office PowerPoint</Application>
  <PresentationFormat>Экран (4:3)</PresentationFormat>
  <Paragraphs>274</Paragraphs>
  <Slides>32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Презентация PowerPoint</vt:lpstr>
      <vt:lpstr>Как учитель управляет качеством процесса обучения в образовательной системе «учитель – ученик», и как администрация обеспечивает качество условий для этого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Учебная деятельность-</vt:lpstr>
      <vt:lpstr>Учебная задача- цель, которую перед собой ставит ученик</vt:lpstr>
      <vt:lpstr>Презентация PowerPoint</vt:lpstr>
      <vt:lpstr>Цели урока:</vt:lpstr>
      <vt:lpstr>Организационные формы обучения</vt:lpstr>
      <vt:lpstr>Типы уроков:</vt:lpstr>
      <vt:lpstr>Учебная ситуация строится с учетом:</vt:lpstr>
      <vt:lpstr>Презентация PowerPoint</vt:lpstr>
      <vt:lpstr>Система универсальных учебных действий (УУД)</vt:lpstr>
      <vt:lpstr>Основные этапы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Супен</dc:creator>
  <cp:lastModifiedBy>Супен</cp:lastModifiedBy>
  <cp:revision>16</cp:revision>
  <dcterms:created xsi:type="dcterms:W3CDTF">2017-09-24T11:08:24Z</dcterms:created>
  <dcterms:modified xsi:type="dcterms:W3CDTF">2017-09-25T05:30:27Z</dcterms:modified>
</cp:coreProperties>
</file>